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3"/>
  </p:notesMasterIdLst>
  <p:sldIdLst>
    <p:sldId id="360" r:id="rId3"/>
    <p:sldId id="354" r:id="rId4"/>
    <p:sldId id="355" r:id="rId5"/>
    <p:sldId id="376" r:id="rId6"/>
    <p:sldId id="378" r:id="rId7"/>
    <p:sldId id="377" r:id="rId8"/>
    <p:sldId id="382" r:id="rId9"/>
    <p:sldId id="380" r:id="rId10"/>
    <p:sldId id="383" r:id="rId11"/>
    <p:sldId id="394" r:id="rId12"/>
    <p:sldId id="384" r:id="rId13"/>
    <p:sldId id="386" r:id="rId14"/>
    <p:sldId id="387" r:id="rId15"/>
    <p:sldId id="389" r:id="rId16"/>
    <p:sldId id="390" r:id="rId17"/>
    <p:sldId id="391" r:id="rId18"/>
    <p:sldId id="392" r:id="rId19"/>
    <p:sldId id="393" r:id="rId20"/>
    <p:sldId id="362" r:id="rId21"/>
    <p:sldId id="361" r:id="rId22"/>
    <p:sldId id="396" r:id="rId23"/>
    <p:sldId id="397" r:id="rId24"/>
    <p:sldId id="402" r:id="rId25"/>
    <p:sldId id="401" r:id="rId26"/>
    <p:sldId id="400" r:id="rId27"/>
    <p:sldId id="405" r:id="rId28"/>
    <p:sldId id="403" r:id="rId29"/>
    <p:sldId id="404" r:id="rId30"/>
    <p:sldId id="399" r:id="rId31"/>
    <p:sldId id="274" r:id="rId32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4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39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5" autoAdjust="0"/>
    <p:restoredTop sz="73765" autoAdjust="0"/>
  </p:normalViewPr>
  <p:slideViewPr>
    <p:cSldViewPr snapToGrid="0">
      <p:cViewPr>
        <p:scale>
          <a:sx n="33" d="100"/>
          <a:sy n="33" d="100"/>
        </p:scale>
        <p:origin x="3096" y="1402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74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Exploratory Data Analysis in R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6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Amrom Obstfeld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 6, 2019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as Data QC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Logical </a:t>
            </a:r>
            <a:r>
              <a:rPr lang="en-US" sz="3600" dirty="0" smtClean="0"/>
              <a:t>discrepancies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</a:t>
            </a:r>
            <a:r>
              <a:rPr lang="en-US" sz="4800" dirty="0" smtClean="0"/>
              <a:t>Care (MIMIC</a:t>
            </a:r>
            <a:r>
              <a:rPr lang="en-US" sz="4800" dirty="0" smtClean="0"/>
              <a:t>)-III </a:t>
            </a:r>
            <a:r>
              <a:rPr lang="en-US" sz="4800" dirty="0" smtClean="0"/>
              <a:t>data set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MIMIC Data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</a:t>
            </a:r>
            <a:r>
              <a:rPr lang="en-US" dirty="0" smtClean="0"/>
              <a:t>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by the MIT Lab for Computational </a:t>
            </a:r>
            <a:r>
              <a:rPr lang="en-US" dirty="0" smtClean="0"/>
              <a:t>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 smtClean="0"/>
              <a:t>Deidentified</a:t>
            </a:r>
            <a:r>
              <a:rPr lang="en-US" dirty="0" smtClean="0"/>
              <a:t> </a:t>
            </a:r>
            <a:r>
              <a:rPr lang="en-US" dirty="0"/>
              <a:t>health data associated with &gt;40,000 critical care </a:t>
            </a:r>
            <a:r>
              <a:rPr lang="en-US" dirty="0" smtClean="0"/>
              <a:t>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Includes </a:t>
            </a:r>
            <a:r>
              <a:rPr lang="en-US" dirty="0"/>
              <a:t>demographics, vital signs, laboratory tests, medications, </a:t>
            </a:r>
            <a:r>
              <a:rPr lang="en-US" dirty="0" smtClean="0"/>
              <a:t>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Details </a:t>
            </a:r>
            <a:r>
              <a:rPr lang="en-US" dirty="0"/>
              <a:t>are available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Course </a:t>
            </a:r>
            <a:r>
              <a:rPr lang="en-US" sz="2800" dirty="0"/>
              <a:t>in protecting human research participants </a:t>
            </a:r>
            <a:r>
              <a:rPr lang="en-US" sz="2800" dirty="0" smtClean="0"/>
              <a:t>including HIPAA </a:t>
            </a:r>
            <a:r>
              <a:rPr lang="en-US" sz="2800" dirty="0"/>
              <a:t>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use </a:t>
            </a:r>
            <a:r>
              <a:rPr lang="en-US" sz="2800" dirty="0" smtClean="0"/>
              <a:t>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outlines </a:t>
            </a:r>
            <a:r>
              <a:rPr lang="en-US" sz="2400" dirty="0"/>
              <a:t>appropriate data usage </a:t>
            </a:r>
            <a:endParaRPr lang="en-US" sz="2400" dirty="0" smtClean="0"/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forbids </a:t>
            </a:r>
            <a:r>
              <a:rPr lang="en-US" sz="2400" dirty="0"/>
              <a:t>efforts to identify individual </a:t>
            </a:r>
            <a:r>
              <a:rPr lang="en-US" sz="2400" dirty="0" smtClean="0"/>
              <a:t>patients</a:t>
            </a:r>
            <a:endParaRPr lang="en-US" sz="2400" dirty="0"/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uses for MIMIC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</a:t>
            </a:r>
            <a:r>
              <a:rPr lang="en-US" sz="2400" dirty="0" smtClean="0"/>
              <a:t>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machine </a:t>
            </a:r>
            <a:r>
              <a:rPr lang="en-US" sz="2400" dirty="0"/>
              <a:t>learning approaches for prediction of patient </a:t>
            </a:r>
            <a:r>
              <a:rPr lang="en-US" sz="2400" dirty="0" smtClean="0"/>
              <a:t>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semantic </a:t>
            </a:r>
            <a:r>
              <a:rPr lang="en-US" sz="2400" dirty="0"/>
              <a:t>analysis of unstructured patient </a:t>
            </a:r>
            <a:r>
              <a:rPr lang="en-US" sz="2400" dirty="0" smtClean="0"/>
              <a:t>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 smtClean="0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EDA Exercise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669132" y="5786437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3140869" y="5789931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67512" y="3090863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49600" y="3063875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70370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84340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7113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8510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68084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82054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66560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80530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986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9383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82911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96881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69608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83578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70370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84340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70370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84340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6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function to read 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mimic.csv into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 new data frame called "mimic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rows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columns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does each row in the data frame represent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`select()` to narrow down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/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		  !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is.na(value)) %&gt;%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        value, 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summarize()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get a sense for the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counts of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data in some of the columns with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inside of the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summarize()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function to count the rows and distinct values </a:t>
            </a:r>
            <a:r>
              <a:rPr lang="en-US" sz="320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320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several categorical variables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distinct patients and admissions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different panel tests and components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most common religion for patients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7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 smtClean="0"/>
              <a:t>Goals and Objectives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Appreciate the role and process of exploratory data analysis </a:t>
            </a:r>
            <a:r>
              <a:rPr lang="en-US" sz="3600" dirty="0" smtClean="0">
                <a:latin typeface="Arial Narrow" panose="020B0606020202030204" pitchFamily="34" charset="0"/>
              </a:rPr>
              <a:t>(EDA) </a:t>
            </a:r>
            <a:r>
              <a:rPr lang="en-US" sz="3600" dirty="0" smtClean="0">
                <a:latin typeface="Arial Narrow" panose="020B0606020202030204" pitchFamily="34" charset="0"/>
              </a:rPr>
              <a:t>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1319557" y="221267"/>
            <a:ext cx="7312821" cy="10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select(orders, 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order_status_c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19558" y="606340"/>
            <a:ext cx="7312821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select(orders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8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 smtClean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 smtClean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is an iterative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process in which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we: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about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for answers by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visualizing,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transforming, and modelling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we learn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to refine your questions and/or generate new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questions.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smtClean="0"/>
              <a:t>variation in </a:t>
            </a:r>
            <a:r>
              <a:rPr lang="en-US" sz="4800" dirty="0"/>
              <a:t>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 smtClean="0"/>
              <a:t>Range, mean</a:t>
            </a:r>
            <a:r>
              <a:rPr lang="en-US" sz="2933" dirty="0"/>
              <a:t>, median, </a:t>
            </a:r>
            <a:r>
              <a:rPr lang="en-US" sz="2933" dirty="0" smtClean="0"/>
              <a:t>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 smtClean="0"/>
              <a:t>Histograms</a:t>
            </a:r>
            <a:endParaRPr lang="en-US" sz="2933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 smtClean="0"/>
          </a:p>
          <a:p>
            <a:pPr algn="ctr"/>
            <a:r>
              <a:rPr lang="en-US" sz="2933" dirty="0" smtClean="0"/>
              <a:t>Frequency </a:t>
            </a:r>
            <a:r>
              <a:rPr lang="en-US" sz="2933" dirty="0"/>
              <a:t>(counts, percent</a:t>
            </a:r>
            <a:r>
              <a:rPr lang="en-US" sz="2933" dirty="0" smtClean="0"/>
              <a:t>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 smtClean="0"/>
              <a:t>Bar </a:t>
            </a:r>
            <a:r>
              <a:rPr lang="en-US" sz="2933" dirty="0"/>
              <a:t>chart</a:t>
            </a:r>
          </a:p>
          <a:p>
            <a:pPr marL="0" indent="0" algn="ctr">
              <a:buNone/>
            </a:pPr>
            <a:endParaRPr lang="en-US" sz="2933" i="1" dirty="0" smtClean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 smtClean="0"/>
              <a:t>COvariation</a:t>
            </a:r>
            <a:r>
              <a:rPr lang="en-US" sz="4800" dirty="0" smtClean="0"/>
              <a:t> in </a:t>
            </a:r>
            <a:r>
              <a:rPr lang="en-US" sz="4800" dirty="0"/>
              <a:t>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21969</TotalTime>
  <Words>752</Words>
  <Application>Microsoft Office PowerPoint</Application>
  <PresentationFormat>Widescreen</PresentationFormat>
  <Paragraphs>144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Exploratory Data Analysis in R</vt:lpstr>
      <vt:lpstr>PowerPoint Presentation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select(orders, order_status_c)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Obstfeld, Amrom E</cp:lastModifiedBy>
  <cp:revision>217</cp:revision>
  <dcterms:modified xsi:type="dcterms:W3CDTF">2019-05-03T15:50:58Z</dcterms:modified>
</cp:coreProperties>
</file>